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512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34AA-6D55-F2D1-D98B-B54948096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AD3C5-383E-ADC3-0129-C1F676970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D6BA7-6D20-761E-36E8-B44A7779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108D1-3A51-1B06-0799-AFEBD401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EA667-6656-EC6F-57B6-5ECF91D3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1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BED77-3809-D8AC-D349-2104247C1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FF5DF-C5CA-929D-35A3-A018484FF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4B3C9-5F84-B9A9-8BF7-92F4290B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F3A28-F453-17D9-2CEC-8D8EEBB3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D06E2-FB93-5F17-1F8B-7F626326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1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C4D8B-8D52-A3F7-BD47-3E2169BA5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0180A-39AB-0C9B-17BF-88A53AFD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3903-53B3-99EF-759E-9DF7D3BF5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1F4EB-534B-2C1D-4398-B2FDEEA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12CA8-F6AE-3BC1-6A3D-B902BE4C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6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3389-AE19-1102-B132-50661312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30FED-0E19-71A1-C82D-1810E0A0C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E7C54-2439-2CD6-7F7C-A58B5FAA4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08177-4258-2E8F-9F5D-F071BCCB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E9E57-27D0-638A-4354-ACB5464E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14EF-51AC-452D-C456-14CAC7C45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62F6B-534C-098A-1770-767F481B2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F44BF-3CEB-A971-D531-EE4FA0F3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94C6C-7749-117C-C70B-77A528C5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E925A-B432-967D-B9B3-0676BF02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BEBA-F496-3A0F-57F6-9197195A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FCF6-7FBE-880B-B361-FF6FB1C76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8F267-C183-0D36-38F2-08DC49D66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BBBF9-1819-4F49-E915-DBAADA56C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2EC31-E6E5-8E53-2D10-F5678E663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BD0E3-8905-BACB-1DD0-C2609FE01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1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ECF4-7B1F-9521-7E50-B555BB0B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E4EC1-7AC2-0757-A815-D6FE87BB8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A6EA3-9BBB-1D57-5429-78B14FDB2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00937-0365-E6F5-5D49-4B3E668CD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F2B5A-F2D1-A62D-815B-B0937C2B6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CFBB4-AC9A-0496-79C9-15E1BA20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486576-DA46-3168-F889-C99BF7F8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69908D-BB58-5A63-1DB2-D7ED41ED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2E67E-B22B-01D6-8461-B5CA2F7B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72454E-A683-D28B-22DD-165B6ED0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80547-3612-9DC2-EDDC-BB53B366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930CB-B4E3-5332-27B9-57E5AEF77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69580-2B68-4B28-BCD4-5F1A1071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A6998-CB76-8935-FA15-BDE55075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C5594-30D0-AC71-8E9C-1C4C1120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A8C9-DEF1-0694-1F39-34EF4DA3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923CA-6573-6725-7CFE-4E24A029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8AD17-77B2-ED12-5051-FCE68AE0B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2A9CF-818C-0D44-7834-7FD036B3F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DC92D-3019-3E32-0F2C-292F6767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2DF88-CD30-744C-616A-329BBF22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3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69555-BF1D-8D19-3E13-84B568449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78EE3D-5CBF-3C3B-7CE8-34B557091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87A5C-DAA9-B7FE-AEAE-642CF1F7A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20451-5DBE-C371-B5AA-8851AD4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D33B5-5A04-D7E4-7045-4F6B0586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88FB6-FDA2-4A4B-6F98-6EB65E9E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5D6DA-3864-EFB6-F63D-709F84621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06DD9-383D-5571-84D0-82B38F88B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2BF5A-8661-3CC2-340B-D3E0D5241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746A-05F0-DD4A-A506-575C5B5C040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D1E38-A4FA-4D7A-4A20-F06EB075C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EFC8-9653-D2F3-5436-0AAE0F082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C4597-76A8-2D4E-9C77-DC8FCB42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22E46-4950-732A-D184-FAE7E85DB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67768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ICD-11 Pain Codes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CCB82-FDF6-1DED-6BCD-9646C17E4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43286"/>
          </a:xfrm>
        </p:spPr>
        <p:txBody>
          <a:bodyPr>
            <a:normAutofit fontScale="92500" lnSpcReduction="20000"/>
          </a:bodyPr>
          <a:lstStyle/>
          <a:p>
            <a:r>
              <a:rPr lang="en-GB" sz="4300" b="1" i="1" dirty="0"/>
              <a:t>Stigma, medical culture, understanding </a:t>
            </a:r>
          </a:p>
          <a:p>
            <a:endParaRPr lang="en-GB" b="1" dirty="0"/>
          </a:p>
          <a:p>
            <a:r>
              <a:rPr lang="en-GB" sz="3300" b="1" dirty="0"/>
              <a:t>Dr Jeremy Gauntlett-Gilbert</a:t>
            </a:r>
          </a:p>
          <a:p>
            <a:r>
              <a:rPr lang="en-GB" b="1" dirty="0"/>
              <a:t>Bath Centre for Pain Services, UK </a:t>
            </a:r>
          </a:p>
          <a:p>
            <a:r>
              <a:rPr lang="en-GB" b="1" dirty="0"/>
              <a:t>University of the West of England 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ABB961-9FBC-DD6A-AA04-662DE12A8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38" y="0"/>
            <a:ext cx="1812337" cy="88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2BC6884-7BA2-FA28-CE0B-2687276D0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875" y="789"/>
            <a:ext cx="2186179" cy="88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430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1FEC8-9DC4-0728-088A-052D6799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This house believes that…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7289E-1D32-8D60-FEC2-3800594CD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The ICD-11 codes are a huge improvement and a great achievement </a:t>
            </a:r>
          </a:p>
          <a:p>
            <a:r>
              <a:rPr lang="en-GB" dirty="0"/>
              <a:t>2. The new codes are unsatisfactory because they are a redescription of symptoms rather than an explanatory diagnosis</a:t>
            </a:r>
          </a:p>
          <a:p>
            <a:r>
              <a:rPr lang="en-GB" dirty="0"/>
              <a:t>3. Skilled pain explanations are more important to the patient than the diagnostic label </a:t>
            </a:r>
          </a:p>
          <a:p>
            <a:r>
              <a:rPr lang="en-GB" dirty="0"/>
              <a:t>4. The codes will be adopted by the people who least need them – pain specialists. “Preaching to the converted”. We need to evangelise. </a:t>
            </a:r>
          </a:p>
        </p:txBody>
      </p:sp>
    </p:spTree>
    <p:extLst>
      <p:ext uri="{BB962C8B-B14F-4D97-AF65-F5344CB8AC3E}">
        <p14:creationId xmlns:p14="http://schemas.microsoft.com/office/powerpoint/2010/main" val="167833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B9F-1C5C-0A67-6353-A921DD60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A narrative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FD5D4-D279-0B1C-1CAE-A315B2C9D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Let me tell you a story…</a:t>
            </a:r>
          </a:p>
          <a:p>
            <a:pPr lvl="1"/>
            <a:r>
              <a:rPr lang="en-GB" dirty="0"/>
              <a:t>(particularly about Chronic Primary Pain)  </a:t>
            </a:r>
          </a:p>
        </p:txBody>
      </p:sp>
    </p:spTree>
    <p:extLst>
      <p:ext uri="{BB962C8B-B14F-4D97-AF65-F5344CB8AC3E}">
        <p14:creationId xmlns:p14="http://schemas.microsoft.com/office/powerpoint/2010/main" val="73254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DD3DA-4A0E-F722-E9AD-DE90A98D2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EB4AC-E3FD-A458-0DFD-81EF60D4F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Huge adult literature, widely recognised </a:t>
            </a:r>
          </a:p>
          <a:p>
            <a:pPr lvl="1"/>
            <a:r>
              <a:rPr lang="en-GB" dirty="0"/>
              <a:t>2016 US National Pain Strategy </a:t>
            </a:r>
          </a:p>
          <a:p>
            <a:r>
              <a:rPr lang="en-GB" dirty="0"/>
              <a:t>Attribute lower pain, have less sympathy, less inclined to help, question credibility</a:t>
            </a:r>
          </a:p>
          <a:p>
            <a:pPr lvl="1"/>
            <a:r>
              <a:rPr lang="en-GB" dirty="0"/>
              <a:t>Most types of health care professional (De </a:t>
            </a:r>
            <a:r>
              <a:rPr lang="en-GB" dirty="0" err="1"/>
              <a:t>Ruddere</a:t>
            </a:r>
            <a:r>
              <a:rPr lang="en-GB" dirty="0"/>
              <a:t> &amp; Craig 2016, </a:t>
            </a:r>
            <a:r>
              <a:rPr lang="en-GB" i="1" dirty="0"/>
              <a:t>PAIN</a:t>
            </a:r>
            <a:r>
              <a:rPr lang="en-GB" dirty="0"/>
              <a:t>) </a:t>
            </a:r>
          </a:p>
          <a:p>
            <a:r>
              <a:rPr lang="en-GB" dirty="0"/>
              <a:t>Young people</a:t>
            </a:r>
          </a:p>
          <a:p>
            <a:pPr lvl="1"/>
            <a:r>
              <a:rPr lang="en-US" dirty="0"/>
              <a:t>“They’re rude and they think you’re faking…they can’t understand it because they don’t feel it, so they don’t treat it because they don’t know what it is.”</a:t>
            </a:r>
          </a:p>
          <a:p>
            <a:pPr lvl="1"/>
            <a:r>
              <a:rPr lang="en-US" dirty="0"/>
              <a:t>Wakefield et al. (2018, </a:t>
            </a:r>
            <a:r>
              <a:rPr lang="en-US" i="1" dirty="0"/>
              <a:t>Pain Reports</a:t>
            </a:r>
            <a:r>
              <a:rPr lang="en-US" dirty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3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F311-ADDC-905A-3691-0F1AABFB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Diagnostic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D4D8C-3914-43B1-EE35-A64EB13AA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“the perception of a lack of, or incorrect, label to explain symptoms”</a:t>
            </a:r>
          </a:p>
          <a:p>
            <a:r>
              <a:rPr lang="en-GB" dirty="0"/>
              <a:t>Pincus et al. (2018) </a:t>
            </a:r>
            <a:r>
              <a:rPr lang="en-GB" i="1" dirty="0"/>
              <a:t>PAIN</a:t>
            </a:r>
            <a:r>
              <a:rPr lang="en-GB" dirty="0"/>
              <a:t> – topical review </a:t>
            </a:r>
          </a:p>
          <a:p>
            <a:r>
              <a:rPr lang="en-GB" dirty="0"/>
              <a:t>“likely fundamental to the patient and parent experience” </a:t>
            </a:r>
          </a:p>
          <a:p>
            <a:pPr lvl="1"/>
            <a:r>
              <a:rPr lang="en-GB" dirty="0"/>
              <a:t>Higher catastrophising</a:t>
            </a:r>
          </a:p>
          <a:p>
            <a:pPr lvl="1"/>
            <a:r>
              <a:rPr lang="en-GB" dirty="0"/>
              <a:t>Greater pain interference</a:t>
            </a:r>
          </a:p>
          <a:p>
            <a:pPr lvl="1"/>
            <a:r>
              <a:rPr lang="en-GB" dirty="0"/>
              <a:t>Lower HRQOL </a:t>
            </a:r>
          </a:p>
          <a:p>
            <a:pPr lvl="1"/>
            <a:r>
              <a:rPr lang="en-GB" dirty="0"/>
              <a:t>(Neville et al., 2020; </a:t>
            </a:r>
            <a:r>
              <a:rPr lang="en-GB" i="1" dirty="0"/>
              <a:t>Pain Reports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5011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E3F4D-B813-A2D4-4BCE-A77AD9E2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What </a:t>
            </a:r>
            <a:r>
              <a:rPr lang="en-GB" sz="4000" b="1" i="1" dirty="0"/>
              <a:t>should</a:t>
            </a:r>
            <a:r>
              <a:rPr lang="en-GB" sz="4000" b="1" dirty="0"/>
              <a:t> a diagnosis do?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7C6BE-74C7-2794-9C49-F6F0FDC61B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Be </a:t>
            </a:r>
            <a:r>
              <a:rPr lang="en-GB" b="1" dirty="0"/>
              <a:t>reliably</a:t>
            </a:r>
            <a:r>
              <a:rPr lang="en-GB" dirty="0"/>
              <a:t> assigned  </a:t>
            </a:r>
          </a:p>
          <a:p>
            <a:r>
              <a:rPr lang="en-GB" dirty="0"/>
              <a:t>Indicate a </a:t>
            </a:r>
            <a:r>
              <a:rPr lang="en-GB" b="1" dirty="0"/>
              <a:t>causal</a:t>
            </a:r>
            <a:r>
              <a:rPr lang="en-GB" dirty="0"/>
              <a:t> mechanism</a:t>
            </a:r>
          </a:p>
          <a:p>
            <a:r>
              <a:rPr lang="en-GB" dirty="0"/>
              <a:t>Imply a specific </a:t>
            </a:r>
            <a:r>
              <a:rPr lang="en-GB" b="1" dirty="0"/>
              <a:t>prognosis</a:t>
            </a:r>
          </a:p>
          <a:p>
            <a:r>
              <a:rPr lang="en-GB" dirty="0"/>
              <a:t>Imply a specific </a:t>
            </a:r>
            <a:r>
              <a:rPr lang="en-GB" b="1" dirty="0"/>
              <a:t>treatment</a:t>
            </a:r>
          </a:p>
          <a:p>
            <a:r>
              <a:rPr lang="en-GB" dirty="0"/>
              <a:t>Allow rapid </a:t>
            </a:r>
            <a:r>
              <a:rPr lang="en-GB" b="1" dirty="0"/>
              <a:t>recognition and communication </a:t>
            </a:r>
            <a:r>
              <a:rPr lang="en-GB" dirty="0"/>
              <a:t>in health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8D50D-DA5A-4342-62B3-0950EC77F9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How well do the ICD-11 codes stack up?  </a:t>
            </a:r>
          </a:p>
          <a:p>
            <a:pPr lvl="1"/>
            <a:r>
              <a:rPr lang="en-GB" dirty="0"/>
              <a:t>Parkinson’s </a:t>
            </a:r>
            <a:r>
              <a:rPr lang="en-GB" dirty="0" smtClean="0"/>
              <a:t>Disease</a:t>
            </a:r>
          </a:p>
          <a:p>
            <a:pPr lvl="1"/>
            <a:r>
              <a:rPr lang="en-GB" dirty="0" smtClean="0"/>
              <a:t>Chronic Primary Limb Pain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7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7EB3-96EF-463C-239E-A2973CE4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Difficulties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3F3A-CCB4-9C53-6593-1DF3B2765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Unhelpful Clinical Messages (UCM) project: online survey 160 pain clinicians (thanks!) </a:t>
            </a:r>
          </a:p>
          <a:p>
            <a:endParaRPr lang="en-GB" sz="1600" b="1" dirty="0"/>
          </a:p>
          <a:p>
            <a:r>
              <a:rPr lang="en-GB" dirty="0"/>
              <a:t>90%: said their patients reported a diagnostic label that seemed unhelpful</a:t>
            </a:r>
          </a:p>
          <a:p>
            <a:r>
              <a:rPr lang="en-GB" dirty="0"/>
              <a:t>65%: patients ‘often / very often’ given unhelpful messages about diagnosis or cause of condition (rarely or never – 3%!)</a:t>
            </a:r>
          </a:p>
          <a:p>
            <a:r>
              <a:rPr lang="en-GB" dirty="0"/>
              <a:t>98%: impact of these unhelpful messages is ‘moderate to severe’</a:t>
            </a:r>
          </a:p>
        </p:txBody>
      </p:sp>
    </p:spTree>
    <p:extLst>
      <p:ext uri="{BB962C8B-B14F-4D97-AF65-F5344CB8AC3E}">
        <p14:creationId xmlns:p14="http://schemas.microsoft.com/office/powerpoint/2010/main" val="285246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19179-ECA6-2E61-DBBB-FF55C88E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EEFD-F5A0-A4C2-ED98-AEC37489A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Absence</a:t>
            </a:r>
            <a:r>
              <a:rPr lang="en-GB" sz="2400" dirty="0"/>
              <a:t>:</a:t>
            </a:r>
          </a:p>
          <a:p>
            <a:pPr lvl="1"/>
            <a:r>
              <a:rPr lang="en-GB" sz="2000" dirty="0"/>
              <a:t>“the worst diagnostic label is ‘there’s nothing wrong with you’.” </a:t>
            </a:r>
          </a:p>
          <a:p>
            <a:pPr lvl="1"/>
            <a:r>
              <a:rPr lang="en-GB" sz="2000" dirty="0"/>
              <a:t>“patient…extensively worked up. Medical team… reassure family that all investigations have been normal… recommend rehabilitation… do not offer a reasonable explanation for the child’s presentation.” </a:t>
            </a:r>
          </a:p>
          <a:p>
            <a:r>
              <a:rPr lang="en-GB" sz="2400" b="1" dirty="0"/>
              <a:t>Psychosomatic</a:t>
            </a:r>
            <a:r>
              <a:rPr lang="en-GB" sz="2400" dirty="0"/>
              <a:t>:</a:t>
            </a:r>
          </a:p>
          <a:p>
            <a:pPr lvl="1"/>
            <a:r>
              <a:rPr lang="en-GB" sz="2000" dirty="0"/>
              <a:t>“Psychosomatic, functional. Quite a few patients feel psychologised”</a:t>
            </a:r>
          </a:p>
          <a:p>
            <a:pPr lvl="1"/>
            <a:r>
              <a:rPr lang="en-GB" sz="2000" dirty="0"/>
              <a:t>“Being told you have a medically unexplained symptom, presented as a diagnostic conclusion.”</a:t>
            </a:r>
          </a:p>
          <a:p>
            <a:pPr lvl="1"/>
            <a:r>
              <a:rPr lang="en-GB" sz="2000" dirty="0"/>
              <a:t>“Many patients have reported some variation of ‘it’s all in your head’” </a:t>
            </a:r>
          </a:p>
        </p:txBody>
      </p:sp>
    </p:spTree>
    <p:extLst>
      <p:ext uri="{BB962C8B-B14F-4D97-AF65-F5344CB8AC3E}">
        <p14:creationId xmlns:p14="http://schemas.microsoft.com/office/powerpoint/2010/main" val="166363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1CD1-D061-D37F-6069-C680A622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FA1E7-D296-EED6-1E98-B3DC5B330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Too many diagnoses; medicalising diagnoses </a:t>
            </a:r>
          </a:p>
          <a:p>
            <a:pPr lvl="1"/>
            <a:r>
              <a:rPr lang="en-GB" sz="2000" dirty="0"/>
              <a:t>“POTS, orthostatic intolerance, AMPS, CRPS, chronic pain syndrome, nerve damage, </a:t>
            </a:r>
            <a:r>
              <a:rPr lang="en-GB" sz="2000" dirty="0" err="1"/>
              <a:t>postconcussive</a:t>
            </a:r>
            <a:r>
              <a:rPr lang="en-GB" sz="2000" dirty="0"/>
              <a:t> disorder, chronic daily headache, migraine”</a:t>
            </a:r>
          </a:p>
          <a:p>
            <a:pPr lvl="1"/>
            <a:r>
              <a:rPr lang="en-GB" sz="2000" dirty="0"/>
              <a:t>“patients give a list of diagnoses that mean the same or similar things” </a:t>
            </a:r>
          </a:p>
          <a:p>
            <a:pPr lvl="1"/>
            <a:r>
              <a:rPr lang="en-GB" sz="2000" dirty="0"/>
              <a:t>“patients given a diagnosis of Ehlers Danlos syndrome… unhelpful as some sub-types… much more serious” </a:t>
            </a:r>
          </a:p>
          <a:p>
            <a:r>
              <a:rPr lang="en-GB" sz="2400" b="1" dirty="0"/>
              <a:t>Unconvincing diagnoses</a:t>
            </a:r>
          </a:p>
          <a:p>
            <a:pPr lvl="1"/>
            <a:r>
              <a:rPr lang="en-GB" sz="2000" dirty="0"/>
              <a:t>“Widespread Pain Syndrome… ‘wishy washy’ one patient told me”</a:t>
            </a:r>
          </a:p>
          <a:p>
            <a:pPr lvl="1"/>
            <a:r>
              <a:rPr lang="en-GB" sz="2000" dirty="0"/>
              <a:t>“Fibromyalgia diagnosis… validating for one person… for another… fobbed off and disregarded”</a:t>
            </a:r>
          </a:p>
          <a:p>
            <a:pPr lvl="1"/>
            <a:r>
              <a:rPr lang="en-GB" sz="2000" dirty="0"/>
              <a:t>“Fibromyalgia seen as a ‘cop out’”</a:t>
            </a:r>
          </a:p>
        </p:txBody>
      </p:sp>
    </p:spTree>
    <p:extLst>
      <p:ext uri="{BB962C8B-B14F-4D97-AF65-F5344CB8AC3E}">
        <p14:creationId xmlns:p14="http://schemas.microsoft.com/office/powerpoint/2010/main" val="395746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7FC6C-B768-6E88-E6E1-A4DA137C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task / the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6DCD3-492A-8147-FC4B-0A9BF2C5D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Healthcare </a:t>
            </a:r>
          </a:p>
          <a:p>
            <a:pPr lvl="1"/>
            <a:r>
              <a:rPr lang="en-GB" sz="2000" dirty="0"/>
              <a:t>Pain specialists</a:t>
            </a:r>
          </a:p>
          <a:p>
            <a:pPr lvl="1"/>
            <a:r>
              <a:rPr lang="en-GB" sz="2000" dirty="0"/>
              <a:t>Non-pain specialists </a:t>
            </a:r>
          </a:p>
          <a:p>
            <a:pPr lvl="1"/>
            <a:r>
              <a:rPr lang="en-GB" sz="2000" dirty="0"/>
              <a:t>Specific specialties that handle pain a lot (neuro, gastro, ortho) </a:t>
            </a:r>
          </a:p>
          <a:p>
            <a:r>
              <a:rPr lang="en-GB" sz="2400" dirty="0"/>
              <a:t>Those affected</a:t>
            </a:r>
          </a:p>
          <a:p>
            <a:pPr lvl="1"/>
            <a:r>
              <a:rPr lang="en-GB" sz="2000" dirty="0"/>
              <a:t>Patients</a:t>
            </a:r>
          </a:p>
          <a:p>
            <a:pPr lvl="1"/>
            <a:r>
              <a:rPr lang="en-GB" sz="2000" dirty="0"/>
              <a:t>Families</a:t>
            </a:r>
          </a:p>
          <a:p>
            <a:r>
              <a:rPr lang="en-GB" sz="2400" dirty="0"/>
              <a:t>Those organising and paying </a:t>
            </a:r>
          </a:p>
          <a:p>
            <a:pPr lvl="1"/>
            <a:r>
              <a:rPr lang="en-GB" sz="2000" dirty="0"/>
              <a:t>Commissioners, insurance companies </a:t>
            </a:r>
          </a:p>
        </p:txBody>
      </p:sp>
    </p:spTree>
    <p:extLst>
      <p:ext uri="{BB962C8B-B14F-4D97-AF65-F5344CB8AC3E}">
        <p14:creationId xmlns:p14="http://schemas.microsoft.com/office/powerpoint/2010/main" val="3156908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609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ICD-11 Pain Codes</vt:lpstr>
      <vt:lpstr>A narrative </vt:lpstr>
      <vt:lpstr>Stigma</vt:lpstr>
      <vt:lpstr>Diagnostic Uncertainty</vt:lpstr>
      <vt:lpstr>What should a diagnosis do? </vt:lpstr>
      <vt:lpstr>Current Difficulties</vt:lpstr>
      <vt:lpstr>Examples</vt:lpstr>
      <vt:lpstr>PowerPoint Presentation</vt:lpstr>
      <vt:lpstr>The task / the audience</vt:lpstr>
      <vt:lpstr>This house believes that…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Akilah Hill</dc:creator>
  <cp:lastModifiedBy>Gauntlett-Gilbert, Jeremy</cp:lastModifiedBy>
  <cp:revision>21</cp:revision>
  <dcterms:created xsi:type="dcterms:W3CDTF">2023-04-03T13:28:01Z</dcterms:created>
  <dcterms:modified xsi:type="dcterms:W3CDTF">2023-09-22T12:34:54Z</dcterms:modified>
</cp:coreProperties>
</file>